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335" r:id="rId3"/>
    <p:sldId id="337" r:id="rId4"/>
    <p:sldId id="340" r:id="rId5"/>
    <p:sldId id="301" r:id="rId6"/>
    <p:sldId id="338" r:id="rId7"/>
    <p:sldId id="346" r:id="rId8"/>
    <p:sldId id="350" r:id="rId9"/>
    <p:sldId id="345" r:id="rId10"/>
    <p:sldId id="352" r:id="rId11"/>
    <p:sldId id="344" r:id="rId12"/>
  </p:sldIdLst>
  <p:sldSz cx="9144000" cy="6858000" type="screen4x3"/>
  <p:notesSz cx="6797675" cy="9872663"/>
  <p:embeddedFontLst>
    <p:embeddedFont>
      <p:font typeface="ORKRegular" pitchFamily="2" charset="0"/>
      <p:regular r:id="rId15"/>
    </p:embeddedFont>
    <p:embeddedFont>
      <p:font typeface="ORKMedium" pitchFamily="2" charset="0"/>
      <p:regular r:id="rId1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1C800"/>
    <a:srgbClr val="E2007A"/>
    <a:srgbClr val="642065"/>
    <a:srgbClr val="3BB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91" autoAdjust="0"/>
  </p:normalViewPr>
  <p:slideViewPr>
    <p:cSldViewPr>
      <p:cViewPr varScale="1">
        <p:scale>
          <a:sx n="96" d="100"/>
          <a:sy n="96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83E2769-7565-4503-9DD8-91A76490344B}" type="datetime1">
              <a:rPr lang="de-DE"/>
              <a:pPr/>
              <a:t>16.11.2012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7903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B55B10B-2FC1-4823-8017-4885132B10B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9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2193901-CD96-4700-93DE-29FF94B0A648}" type="datetime1">
              <a:rPr lang="de-DE"/>
              <a:pPr/>
              <a:t>16.11.2012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89515"/>
            <a:ext cx="4984961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9031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F85ACFB-E02C-4464-985A-2117589A57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4063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193901-CD96-4700-93DE-29FF94B0A648}" type="datetime1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5ACFB-E02C-4464-985A-2117589A579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1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4" name="Picture 5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87" y="1124744"/>
            <a:ext cx="5749925" cy="411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3" name="Picture 49" descr="OERK_logo_1z_slogan_links_ueber200dpiRGB-15x3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9" name="Rectangle 3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2750" y="5157192"/>
            <a:ext cx="8274050" cy="900956"/>
          </a:xfrm>
        </p:spPr>
        <p:txBody>
          <a:bodyPr anchor="b"/>
          <a:lstStyle>
            <a:lvl1pPr>
              <a:defRPr baseline="0"/>
            </a:lvl1pPr>
          </a:lstStyle>
          <a:p>
            <a:pPr lvl="0"/>
            <a:r>
              <a:rPr lang="de-DE" noProof="0" dirty="0" smtClean="0"/>
              <a:t>DIE JUGEND UND DAS ROTE KREUZ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1401C-8C58-49A8-92DA-E9C86B82845D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7613" y="765175"/>
            <a:ext cx="1943100" cy="54816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765175"/>
            <a:ext cx="5676900" cy="54816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16168-0D51-4E77-872B-6B088CEF55C2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7797B-CF61-499A-A8A4-78985DF97A6A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5EC88D-2A5D-483A-97F1-01C5AD01ECE1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2133600"/>
            <a:ext cx="328136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2038" y="2133600"/>
            <a:ext cx="328136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AC29E-44CC-4EAE-B0EC-3E732FE6D4FC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49009-4C57-45B5-BEFB-3520247A1F20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5AB6D6-D28F-479D-BCFA-FAA9E8E0BD0E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5C1924-8772-4E6A-AF84-4D33A6C096B1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1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544DA8-2996-431C-B7EA-35C9B64C0931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6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3FBDA-8E73-464E-80D5-5D59A975A702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2" y="95247"/>
            <a:ext cx="1296144" cy="6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OERK_logo_1z_slogan_links_ueber200dpiRGB-15x3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7772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  <a:endParaRPr lang="de-AT" smtClean="0"/>
          </a:p>
        </p:txBody>
      </p:sp>
      <p:sp>
        <p:nvSpPr>
          <p:cNvPr id="1088" name="Rectangle 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2133600"/>
            <a:ext cx="67151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8495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417B7172-998F-4770-9C2B-8F68C41264E3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1101" name="Text Box 77"/>
          <p:cNvSpPr txBox="1">
            <a:spLocks noChangeArrowheads="1"/>
          </p:cNvSpPr>
          <p:nvPr/>
        </p:nvSpPr>
        <p:spPr bwMode="auto">
          <a:xfrm>
            <a:off x="2808288" y="6580188"/>
            <a:ext cx="3529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400">
                <a:solidFill>
                  <a:schemeClr val="bg1"/>
                </a:solidFill>
              </a:rPr>
              <a:t>www.roteskreuz.at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daktion@helpstars.a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1" y="894107"/>
            <a:ext cx="7987042" cy="25960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24019"/>
          <a:stretch/>
        </p:blipFill>
        <p:spPr>
          <a:xfrm>
            <a:off x="1104793" y="3490193"/>
            <a:ext cx="6336704" cy="3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1124744"/>
            <a:ext cx="7701160" cy="902494"/>
          </a:xfrm>
        </p:spPr>
        <p:txBody>
          <a:bodyPr/>
          <a:lstStyle/>
          <a:p>
            <a:r>
              <a:rPr lang="de-AT" sz="3600" dirty="0" smtClean="0">
                <a:solidFill>
                  <a:srgbClr val="B1C800"/>
                </a:solidFill>
              </a:rPr>
              <a:t>Vermarktungsbeispiele </a:t>
            </a:r>
            <a:endParaRPr lang="de-AT" sz="3600" dirty="0">
              <a:solidFill>
                <a:srgbClr val="B1C8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6136" y="27089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/>
          </a:p>
          <a:p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  <p:pic>
        <p:nvPicPr>
          <p:cNvPr id="3074" name="Picture 2" descr="http://www.helpstars.at/typo3temp/pics/V_ca946ea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60848"/>
            <a:ext cx="6277490" cy="41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137845" y="278092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b="1" dirty="0"/>
              <a:t>Mobil mit Stil: Die Gewinnerin der Schnitzeljagd steht fest</a:t>
            </a:r>
          </a:p>
          <a:p>
            <a:r>
              <a:rPr lang="de-AT" sz="1800" dirty="0"/>
              <a:t>Mehr als hundert User haben bei der großen HelpStars-Schnitzeljagd mitgemacht. Kein Wunder, schließlich ging es ja auch um etwas.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65641" y="1988839"/>
            <a:ext cx="3224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Testimonial</a:t>
            </a:r>
            <a:r>
              <a:rPr lang="de-DE" sz="2400" dirty="0" smtClean="0"/>
              <a:t>: Julian </a:t>
            </a:r>
            <a:r>
              <a:rPr lang="de-DE" sz="2400" dirty="0" err="1" smtClean="0"/>
              <a:t>LePlay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102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7" y="1052736"/>
            <a:ext cx="7557145" cy="974502"/>
          </a:xfrm>
        </p:spPr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Kontakt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155575" y="-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307975" y="-201967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177281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Blip>
                <a:blip r:embed="rId2"/>
              </a:buBlip>
            </a:pPr>
            <a:r>
              <a:rPr lang="de-DE" sz="2800" dirty="0" smtClean="0">
                <a:latin typeface="ORKRegular" pitchFamily="2" charset="0"/>
                <a:hlinkClick r:id="rId3"/>
              </a:rPr>
              <a:t>redaktion@helpstars.at</a:t>
            </a:r>
            <a:r>
              <a:rPr lang="de-DE" sz="2800" dirty="0" smtClean="0">
                <a:latin typeface="ORKRegular" pitchFamily="2" charset="0"/>
              </a:rPr>
              <a:t> </a:t>
            </a:r>
            <a:endParaRPr lang="de-DE" sz="2800" dirty="0" smtClean="0">
              <a:latin typeface="ORKRegular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43608" y="4293096"/>
            <a:ext cx="7660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4"/>
              </a:buBlip>
            </a:pPr>
            <a:r>
              <a:rPr lang="de-DE" sz="1800" dirty="0" smtClean="0"/>
              <a:t>Online:	www.helpstars.at </a:t>
            </a:r>
            <a:endParaRPr lang="de-DE" sz="1800" dirty="0"/>
          </a:p>
          <a:p>
            <a:pPr marL="285750" lvl="0" indent="-285750">
              <a:buBlip>
                <a:blip r:embed="rId4"/>
              </a:buBlip>
            </a:pPr>
            <a:r>
              <a:rPr lang="de-DE" sz="1800" dirty="0" smtClean="0"/>
              <a:t>Facebook:	www.facebook.com/helpstars </a:t>
            </a:r>
            <a:endParaRPr lang="de-DE" sz="1800" dirty="0"/>
          </a:p>
          <a:p>
            <a:pPr marL="285750" lvl="0" indent="-285750">
              <a:buBlip>
                <a:blip r:embed="rId4"/>
              </a:buBlip>
            </a:pPr>
            <a:r>
              <a:rPr lang="en-US" sz="1800" dirty="0" smtClean="0"/>
              <a:t>Google Plus:	https</a:t>
            </a:r>
            <a:r>
              <a:rPr lang="en-US" sz="1800" dirty="0"/>
              <a:t>://plus.google.com</a:t>
            </a:r>
            <a:r>
              <a:rPr lang="en-US" sz="1800" dirty="0" smtClean="0"/>
              <a:t>/ (</a:t>
            </a:r>
            <a:r>
              <a:rPr lang="en-US" sz="1800" dirty="0" err="1" smtClean="0"/>
              <a:t>Suche</a:t>
            </a:r>
            <a:r>
              <a:rPr lang="en-US" sz="1800" dirty="0" smtClean="0"/>
              <a:t> HelpStars)</a:t>
            </a:r>
          </a:p>
          <a:p>
            <a:pPr marL="285750" lvl="0" indent="-285750">
              <a:buBlip>
                <a:blip r:embed="rId4"/>
              </a:buBlip>
            </a:pPr>
            <a:r>
              <a:rPr lang="de-DE" sz="1800" dirty="0" err="1" smtClean="0"/>
              <a:t>Twitter</a:t>
            </a:r>
            <a:r>
              <a:rPr lang="de-DE" sz="1800" dirty="0" smtClean="0"/>
              <a:t>:	https</a:t>
            </a:r>
            <a:r>
              <a:rPr lang="de-DE" sz="1800" dirty="0"/>
              <a:t>://</a:t>
            </a:r>
            <a:r>
              <a:rPr lang="de-DE" sz="1800" dirty="0" smtClean="0"/>
              <a:t>twitter.com/helpstars_at </a:t>
            </a:r>
            <a:endParaRPr lang="de-DE"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9969" y="177281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dirty="0" smtClean="0">
              <a:sym typeface="Symbol"/>
            </a:endParaRPr>
          </a:p>
          <a:p>
            <a:pPr marL="457200" indent="-457200">
              <a:buBlip>
                <a:blip r:embed="rId3"/>
              </a:buBlip>
            </a:pPr>
            <a:r>
              <a:rPr lang="de-DE" sz="2800" b="1" dirty="0" smtClean="0"/>
              <a:t>Absender</a:t>
            </a:r>
            <a:r>
              <a:rPr lang="de-DE" sz="2800" b="1" dirty="0"/>
              <a:t>: </a:t>
            </a:r>
            <a:r>
              <a:rPr lang="de-DE" sz="2800" dirty="0"/>
              <a:t>ÖRK </a:t>
            </a:r>
            <a:r>
              <a:rPr lang="de-DE" sz="2800" dirty="0" smtClean="0"/>
              <a:t>mit allen Landesverbänden und ÖJRK mit allen Landesleitungen </a:t>
            </a:r>
            <a:endParaRPr lang="de-DE" sz="2800" dirty="0"/>
          </a:p>
          <a:p>
            <a:pPr marL="457200" indent="-457200">
              <a:buBlip>
                <a:blip r:embed="rId3"/>
              </a:buBlip>
            </a:pPr>
            <a:r>
              <a:rPr lang="de-DE" sz="2800" b="1" dirty="0" smtClean="0"/>
              <a:t>Zielgruppe</a:t>
            </a:r>
            <a:r>
              <a:rPr lang="de-DE" sz="2800" b="1" dirty="0"/>
              <a:t>: </a:t>
            </a:r>
            <a:r>
              <a:rPr lang="de-DE" sz="2800" dirty="0"/>
              <a:t>Jugendliche und junge Erwachsene ab </a:t>
            </a:r>
            <a:r>
              <a:rPr lang="de-DE" sz="2800" dirty="0" smtClean="0"/>
              <a:t>13+</a:t>
            </a:r>
            <a:endParaRPr lang="de-AT" sz="2800" dirty="0"/>
          </a:p>
          <a:p>
            <a:pPr marL="457200" indent="-457200">
              <a:buBlip>
                <a:blip r:embed="rId3"/>
              </a:buBlip>
            </a:pPr>
            <a:r>
              <a:rPr lang="de-AT" sz="2800" b="1" dirty="0" smtClean="0"/>
              <a:t>Technische </a:t>
            </a:r>
            <a:r>
              <a:rPr lang="de-AT" sz="2800" b="1" dirty="0"/>
              <a:t>Umsetzung: </a:t>
            </a:r>
            <a:r>
              <a:rPr lang="de-AT" sz="2800" dirty="0" smtClean="0"/>
              <a:t>super-</a:t>
            </a:r>
            <a:r>
              <a:rPr lang="de-AT" sz="2800" dirty="0" err="1" smtClean="0"/>
              <a:t>fi</a:t>
            </a:r>
            <a:endParaRPr lang="de-AT" sz="2800" dirty="0"/>
          </a:p>
          <a:p>
            <a:pPr marL="457200" indent="-457200">
              <a:buBlip>
                <a:blip r:embed="rId3"/>
              </a:buBlip>
            </a:pPr>
            <a:r>
              <a:rPr lang="de-AT" sz="2800" b="1" dirty="0" smtClean="0"/>
              <a:t>Kanäle </a:t>
            </a:r>
            <a:r>
              <a:rPr lang="de-AT" sz="2800" b="1" dirty="0"/>
              <a:t>zur Website: </a:t>
            </a:r>
            <a:r>
              <a:rPr lang="de-AT" sz="2800" dirty="0"/>
              <a:t>Facebook, </a:t>
            </a:r>
            <a:r>
              <a:rPr lang="de-AT" sz="2800" dirty="0" err="1"/>
              <a:t>Twitter</a:t>
            </a:r>
            <a:r>
              <a:rPr lang="de-AT" sz="2800" dirty="0"/>
              <a:t>, Google+, YouTube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9153" cy="1046510"/>
          </a:xfrm>
        </p:spPr>
        <p:txBody>
          <a:bodyPr/>
          <a:lstStyle/>
          <a:p>
            <a:r>
              <a:rPr lang="de-DE" dirty="0" smtClean="0">
                <a:solidFill>
                  <a:srgbClr val="E2007A"/>
                </a:solidFill>
              </a:rPr>
              <a:t>Grundsätzliches</a:t>
            </a:r>
            <a:endParaRPr lang="de-DE" dirty="0">
              <a:solidFill>
                <a:srgbClr val="E2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629153" cy="1046510"/>
          </a:xfrm>
        </p:spPr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Selbstverständnis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de-AT" b="1" dirty="0"/>
              <a:t>Serviceportal</a:t>
            </a:r>
            <a:r>
              <a:rPr lang="de-AT" dirty="0"/>
              <a:t> für die Hilfestellung, niederschwellige Beratung und Information zu Themen des täglichen Lebens innerhalb und außerhalb der Schule. </a:t>
            </a:r>
            <a:endParaRPr lang="de-AT" dirty="0" smtClean="0"/>
          </a:p>
          <a:p>
            <a:endParaRPr lang="de-AT" dirty="0"/>
          </a:p>
          <a:p>
            <a:pPr marL="457200" indent="-457200">
              <a:buBlip>
                <a:blip r:embed="rId2"/>
              </a:buBlip>
            </a:pPr>
            <a:r>
              <a:rPr lang="de-AT" dirty="0" smtClean="0"/>
              <a:t>Wir </a:t>
            </a:r>
            <a:r>
              <a:rPr lang="de-AT" dirty="0"/>
              <a:t>wollen die Jugendlichen unpolitisch, ohne religiösen Hintergrund und ideologiefrei begleiten, unterstützen und von der </a:t>
            </a:r>
            <a:r>
              <a:rPr lang="de-AT" b="1" dirty="0"/>
              <a:t>humanitären Idee </a:t>
            </a:r>
            <a:r>
              <a:rPr lang="de-AT" dirty="0"/>
              <a:t>begeistern. </a:t>
            </a:r>
            <a:endParaRPr lang="de-AT" dirty="0" smtClean="0"/>
          </a:p>
          <a:p>
            <a:endParaRPr lang="de-AT" dirty="0"/>
          </a:p>
          <a:p>
            <a:pPr marL="457200" indent="-457200">
              <a:buBlip>
                <a:blip r:embed="rId2"/>
              </a:buBlip>
            </a:pPr>
            <a:r>
              <a:rPr lang="de-AT" dirty="0" smtClean="0"/>
              <a:t>Die </a:t>
            </a:r>
            <a:r>
              <a:rPr lang="de-AT" dirty="0"/>
              <a:t>Jugendlichen sind </a:t>
            </a:r>
            <a:r>
              <a:rPr lang="de-AT" b="1" dirty="0"/>
              <a:t>User und </a:t>
            </a:r>
            <a:r>
              <a:rPr lang="de-AT" b="1" dirty="0" smtClean="0"/>
              <a:t>Lieferanten von Inhalten </a:t>
            </a:r>
            <a:r>
              <a:rPr lang="de-AT" dirty="0" smtClean="0"/>
              <a:t>(Content) zugleich</a:t>
            </a:r>
            <a:r>
              <a:rPr lang="de-AT" dirty="0"/>
              <a:t>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1052736"/>
            <a:ext cx="7629153" cy="974502"/>
          </a:xfrm>
        </p:spPr>
        <p:txBody>
          <a:bodyPr/>
          <a:lstStyle/>
          <a:p>
            <a:r>
              <a:rPr lang="de-DE" dirty="0" smtClean="0">
                <a:solidFill>
                  <a:srgbClr val="3BB3A3"/>
                </a:solidFill>
              </a:rPr>
              <a:t>Aufbau des Portals</a:t>
            </a:r>
            <a:endParaRPr lang="de-DE" dirty="0">
              <a:solidFill>
                <a:srgbClr val="3BB3A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5085184"/>
            <a:ext cx="8664897" cy="98779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dirty="0" smtClean="0">
                <a:latin typeface="ORKRegular" pitchFamily="2" charset="0"/>
              </a:rPr>
              <a:t>Dreistufiger Aufbau | Social Media | Videos</a:t>
            </a:r>
            <a:endParaRPr lang="de-DE" dirty="0">
              <a:latin typeface="ORKRegular" pitchFamily="2" charset="0"/>
            </a:endParaRPr>
          </a:p>
        </p:txBody>
      </p:sp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155575" y="-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307975" y="-201967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22708" r="18441" b="58652"/>
          <a:stretch/>
        </p:blipFill>
        <p:spPr bwMode="auto">
          <a:xfrm>
            <a:off x="-180528" y="2492896"/>
            <a:ext cx="10029281" cy="19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7773169" cy="830486"/>
          </a:xfrm>
        </p:spPr>
        <p:txBody>
          <a:bodyPr/>
          <a:lstStyle/>
          <a:p>
            <a:r>
              <a:rPr lang="de-AT" dirty="0" smtClean="0">
                <a:solidFill>
                  <a:srgbClr val="3BB3A3"/>
                </a:solidFill>
              </a:rPr>
              <a:t>„Content </a:t>
            </a:r>
            <a:r>
              <a:rPr lang="de-AT" dirty="0" err="1" smtClean="0">
                <a:solidFill>
                  <a:srgbClr val="3BB3A3"/>
                </a:solidFill>
              </a:rPr>
              <a:t>is</a:t>
            </a:r>
            <a:r>
              <a:rPr lang="de-AT" dirty="0" smtClean="0">
                <a:solidFill>
                  <a:srgbClr val="3BB3A3"/>
                </a:solidFill>
              </a:rPr>
              <a:t> </a:t>
            </a:r>
            <a:r>
              <a:rPr lang="de-AT" dirty="0" err="1" smtClean="0">
                <a:solidFill>
                  <a:srgbClr val="3BB3A3"/>
                </a:solidFill>
              </a:rPr>
              <a:t>king</a:t>
            </a:r>
            <a:r>
              <a:rPr lang="de-AT" dirty="0" smtClean="0">
                <a:solidFill>
                  <a:srgbClr val="3BB3A3"/>
                </a:solidFill>
              </a:rPr>
              <a:t>!“</a:t>
            </a:r>
            <a:endParaRPr lang="de-AT" dirty="0">
              <a:solidFill>
                <a:srgbClr val="3BB3A3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2133600"/>
            <a:ext cx="7992888" cy="411321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de-AT" dirty="0" smtClean="0"/>
              <a:t>Drei Teile mit unterschiedlichem Grad an </a:t>
            </a:r>
            <a:r>
              <a:rPr lang="de-AT" b="1" dirty="0" smtClean="0"/>
              <a:t>Engagement</a:t>
            </a:r>
            <a:r>
              <a:rPr lang="de-AT" dirty="0" smtClean="0"/>
              <a:t>: „</a:t>
            </a:r>
            <a:r>
              <a:rPr lang="de-AT" dirty="0" err="1" smtClean="0"/>
              <a:t>know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“, „do </a:t>
            </a:r>
            <a:r>
              <a:rPr lang="de-AT" dirty="0" err="1" smtClean="0"/>
              <a:t>it</a:t>
            </a:r>
            <a:r>
              <a:rPr lang="de-AT" dirty="0" smtClean="0"/>
              <a:t>“, „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“ (lesen, kommentieren, Inhalte einbringen)</a:t>
            </a:r>
          </a:p>
          <a:p>
            <a:pPr>
              <a:buBlip>
                <a:blip r:embed="rId2"/>
              </a:buBlip>
            </a:pPr>
            <a:r>
              <a:rPr lang="de-AT" dirty="0" smtClean="0"/>
              <a:t>Zielgruppenadäquat aufbereiteter </a:t>
            </a:r>
            <a:r>
              <a:rPr lang="de-AT" b="1" dirty="0" smtClean="0"/>
              <a:t>Content</a:t>
            </a:r>
          </a:p>
          <a:p>
            <a:pPr>
              <a:buBlip>
                <a:blip r:embed="rId2"/>
              </a:buBlip>
            </a:pPr>
            <a:r>
              <a:rPr lang="de-AT" dirty="0" smtClean="0"/>
              <a:t>Vernetzung durch </a:t>
            </a:r>
            <a:r>
              <a:rPr lang="de-AT" b="1" dirty="0" err="1" smtClean="0"/>
              <a:t>Social</a:t>
            </a:r>
            <a:r>
              <a:rPr lang="de-AT" b="1" dirty="0" smtClean="0"/>
              <a:t>-Media</a:t>
            </a:r>
            <a:r>
              <a:rPr lang="de-AT" dirty="0" smtClean="0"/>
              <a:t>-Elemente</a:t>
            </a:r>
          </a:p>
          <a:p>
            <a:pPr>
              <a:buBlip>
                <a:blip r:embed="rId2"/>
              </a:buBlip>
            </a:pPr>
            <a:r>
              <a:rPr lang="de-AT" dirty="0" smtClean="0"/>
              <a:t>Bild und Video als essentielle Teile der Seite – </a:t>
            </a:r>
            <a:r>
              <a:rPr lang="de-AT" b="1" dirty="0" smtClean="0"/>
              <a:t>Interaktivität</a:t>
            </a:r>
          </a:p>
          <a:p>
            <a:pPr>
              <a:buBlip>
                <a:blip r:embed="rId2"/>
              </a:buBlip>
            </a:pPr>
            <a:r>
              <a:rPr lang="de-AT" b="1" dirty="0" smtClean="0"/>
              <a:t>Gesammelte </a:t>
            </a:r>
            <a:r>
              <a:rPr lang="de-AT" dirty="0" smtClean="0"/>
              <a:t>Termine und Services aus ganz Österreich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5.mercedes-benz.com/media/image/gallery/120221_01_Cover_Zeitgeist_LA_California_C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63" y="1448255"/>
            <a:ext cx="443378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982" y="1196752"/>
            <a:ext cx="7701161" cy="974502"/>
          </a:xfrm>
        </p:spPr>
        <p:txBody>
          <a:bodyPr/>
          <a:lstStyle/>
          <a:p>
            <a:r>
              <a:rPr lang="de-DE" dirty="0" smtClean="0">
                <a:solidFill>
                  <a:srgbClr val="B1C800"/>
                </a:solidFill>
              </a:rPr>
              <a:t>Kurz gesagt: </a:t>
            </a:r>
            <a:endParaRPr lang="de-DE" dirty="0">
              <a:solidFill>
                <a:srgbClr val="B1C8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1" y="3933056"/>
            <a:ext cx="8664897" cy="2160240"/>
          </a:xfrm>
        </p:spPr>
        <p:txBody>
          <a:bodyPr>
            <a:noAutofit/>
          </a:bodyPr>
          <a:lstStyle/>
          <a:p>
            <a:pPr lvl="0">
              <a:buBlip>
                <a:blip r:embed="rId3"/>
              </a:buBlip>
            </a:pPr>
            <a:r>
              <a:rPr lang="de-DE" sz="3200" dirty="0">
                <a:latin typeface="ORKRegular" pitchFamily="2" charset="0"/>
              </a:rPr>
              <a:t>Dabei sein ist cool! </a:t>
            </a:r>
          </a:p>
          <a:p>
            <a:pPr lvl="0">
              <a:buBlip>
                <a:blip r:embed="rId3"/>
              </a:buBlip>
            </a:pPr>
            <a:r>
              <a:rPr lang="de-DE" sz="3200" dirty="0" smtClean="0">
                <a:latin typeface="ORKRegular" pitchFamily="2" charset="0"/>
              </a:rPr>
              <a:t>Dabei sein </a:t>
            </a:r>
            <a:r>
              <a:rPr lang="de-DE" sz="3200" dirty="0">
                <a:latin typeface="ORKRegular" pitchFamily="2" charset="0"/>
              </a:rPr>
              <a:t>hilft mir, meine Probleme zu lösen!</a:t>
            </a:r>
          </a:p>
          <a:p>
            <a:pPr lvl="0">
              <a:buBlip>
                <a:blip r:embed="rId3"/>
              </a:buBlip>
            </a:pPr>
            <a:r>
              <a:rPr lang="de-DE" sz="3200" dirty="0">
                <a:latin typeface="ORKRegular" pitchFamily="2" charset="0"/>
              </a:rPr>
              <a:t>Dabei sein hilft anderen, ihr Leben zu meistern!</a:t>
            </a:r>
          </a:p>
          <a:p>
            <a:pPr marL="0" lvl="0" indent="0">
              <a:buNone/>
            </a:pPr>
            <a:endParaRPr lang="de-DE" sz="3200" dirty="0">
              <a:latin typeface="ORKRegular" pitchFamily="2" charset="0"/>
            </a:endParaRPr>
          </a:p>
        </p:txBody>
      </p:sp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701161" cy="1152128"/>
          </a:xfrm>
        </p:spPr>
        <p:txBody>
          <a:bodyPr/>
          <a:lstStyle/>
          <a:p>
            <a:r>
              <a:rPr lang="de-DE" dirty="0" smtClean="0">
                <a:solidFill>
                  <a:srgbClr val="E2007A"/>
                </a:solidFill>
              </a:rPr>
              <a:t>Feedbacks der User/innen</a:t>
            </a:r>
            <a:endParaRPr lang="de-DE" sz="3200" dirty="0">
              <a:solidFill>
                <a:srgbClr val="B1C800"/>
              </a:solidFill>
            </a:endParaRPr>
          </a:p>
        </p:txBody>
      </p:sp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525117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470" r="1939" b="2051"/>
          <a:stretch/>
        </p:blipFill>
        <p:spPr>
          <a:xfrm>
            <a:off x="-180528" y="1484784"/>
            <a:ext cx="4409631" cy="30593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3463" r="1843" b="2873"/>
          <a:stretch/>
        </p:blipFill>
        <p:spPr>
          <a:xfrm>
            <a:off x="5621953" y="1104613"/>
            <a:ext cx="3555051" cy="24270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724" r="533" b="2327"/>
          <a:stretch/>
        </p:blipFill>
        <p:spPr>
          <a:xfrm>
            <a:off x="2411760" y="3589234"/>
            <a:ext cx="4529271" cy="30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299863" y="-208279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525117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335117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E2007A"/>
                </a:solidFill>
              </a:rPr>
              <a:t>„Helpstars ist bunt, aber übersichtlich, sieht jung und </a:t>
            </a:r>
            <a:r>
              <a:rPr lang="de-DE" sz="1800" dirty="0" err="1">
                <a:solidFill>
                  <a:srgbClr val="E2007A"/>
                </a:solidFill>
              </a:rPr>
              <a:t>stylisch</a:t>
            </a:r>
            <a:r>
              <a:rPr lang="de-DE" sz="1800" dirty="0">
                <a:solidFill>
                  <a:srgbClr val="E2007A"/>
                </a:solidFill>
              </a:rPr>
              <a:t> aus.“ </a:t>
            </a:r>
          </a:p>
        </p:txBody>
      </p:sp>
      <p:sp>
        <p:nvSpPr>
          <p:cNvPr id="16" name="Rechteck 15"/>
          <p:cNvSpPr/>
          <p:nvPr/>
        </p:nvSpPr>
        <p:spPr>
          <a:xfrm>
            <a:off x="147028" y="3049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rgbClr val="E2007A"/>
                </a:solidFill>
              </a:rPr>
              <a:t>„Das </a:t>
            </a:r>
            <a:r>
              <a:rPr lang="de-DE" sz="2000" dirty="0">
                <a:solidFill>
                  <a:srgbClr val="E2007A"/>
                </a:solidFill>
              </a:rPr>
              <a:t>Jugendrotkreuz will mit der Seite Jugendliche für die Freiwilligenarbeit begeistern und über seine Tätigkeiten </a:t>
            </a:r>
            <a:r>
              <a:rPr lang="de-DE" sz="2000" dirty="0" smtClean="0">
                <a:solidFill>
                  <a:srgbClr val="E2007A"/>
                </a:solidFill>
              </a:rPr>
              <a:t>informieren.“</a:t>
            </a:r>
            <a:endParaRPr lang="de-DE" sz="2000" dirty="0">
              <a:solidFill>
                <a:srgbClr val="E2007A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2008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3BB3A3"/>
                </a:solidFill>
              </a:rPr>
              <a:t>„Das Rote Kreuz macht die Seite um Jugendliche miteinander zu verbinden“. </a:t>
            </a:r>
          </a:p>
        </p:txBody>
      </p:sp>
      <p:sp>
        <p:nvSpPr>
          <p:cNvPr id="19" name="Rechteck 18"/>
          <p:cNvSpPr/>
          <p:nvPr/>
        </p:nvSpPr>
        <p:spPr>
          <a:xfrm>
            <a:off x="2358008" y="4582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B1C800"/>
                </a:solidFill>
              </a:rPr>
              <a:t>„Die bunte Gestaltung lässt helpstars.at sehr unabhängig und jugendgerecht wirken.“ 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68144" y="3356992"/>
            <a:ext cx="309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BB3A3"/>
                </a:solidFill>
              </a:rPr>
              <a:t>„Endlich einmal etwas </a:t>
            </a:r>
            <a:r>
              <a:rPr lang="de-DE" sz="2000" dirty="0" smtClean="0">
                <a:solidFill>
                  <a:srgbClr val="3BB3A3"/>
                </a:solidFill>
              </a:rPr>
              <a:t>wertvolles </a:t>
            </a:r>
            <a:r>
              <a:rPr lang="de-DE" sz="2000" dirty="0">
                <a:solidFill>
                  <a:srgbClr val="3BB3A3"/>
                </a:solidFill>
              </a:rPr>
              <a:t>für die Jugendarbeit!“ </a:t>
            </a:r>
          </a:p>
        </p:txBody>
      </p:sp>
      <p:sp>
        <p:nvSpPr>
          <p:cNvPr id="21" name="Rechteck 20"/>
          <p:cNvSpPr/>
          <p:nvPr/>
        </p:nvSpPr>
        <p:spPr>
          <a:xfrm>
            <a:off x="3995936" y="2348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dirty="0" smtClean="0">
                <a:solidFill>
                  <a:srgbClr val="B1C800"/>
                </a:solidFill>
              </a:rPr>
              <a:t>„Ich </a:t>
            </a:r>
            <a:r>
              <a:rPr lang="de-AT" sz="2000" dirty="0">
                <a:solidFill>
                  <a:srgbClr val="B1C800"/>
                </a:solidFill>
              </a:rPr>
              <a:t>finde Helpstars sehr bunt und fröhlich. Es wird von ÖJRK und der ÖRK betrieben</a:t>
            </a:r>
            <a:r>
              <a:rPr lang="de-AT" sz="2000" dirty="0" smtClean="0">
                <a:solidFill>
                  <a:srgbClr val="B1C800"/>
                </a:solidFill>
              </a:rPr>
              <a:t>.“</a:t>
            </a:r>
            <a:endParaRPr lang="de-DE" sz="2000" dirty="0">
              <a:solidFill>
                <a:srgbClr val="B1C8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0010" y="1376482"/>
            <a:ext cx="3798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 smtClean="0">
                <a:solidFill>
                  <a:srgbClr val="B1C800"/>
                </a:solidFill>
              </a:rPr>
              <a:t>„Positiver </a:t>
            </a:r>
            <a:r>
              <a:rPr lang="de-AT" sz="1600" dirty="0">
                <a:solidFill>
                  <a:srgbClr val="B1C800"/>
                </a:solidFill>
              </a:rPr>
              <a:t>Eindruck, RK und JRK um Jugend besser zu erreichen und Information über die Organisation an Jugend weitergeben zu </a:t>
            </a:r>
            <a:r>
              <a:rPr lang="de-AT" sz="1600" dirty="0" smtClean="0">
                <a:solidFill>
                  <a:srgbClr val="B1C800"/>
                </a:solidFill>
              </a:rPr>
              <a:t>können.“</a:t>
            </a:r>
            <a:endParaRPr lang="de-DE" sz="1600" dirty="0">
              <a:solidFill>
                <a:srgbClr val="B1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1" y="1052736"/>
            <a:ext cx="7701161" cy="974502"/>
          </a:xfrm>
        </p:spPr>
        <p:txBody>
          <a:bodyPr/>
          <a:lstStyle/>
          <a:p>
            <a:r>
              <a:rPr lang="de-DE" dirty="0" err="1" smtClean="0">
                <a:solidFill>
                  <a:srgbClr val="B1C800"/>
                </a:solidFill>
              </a:rPr>
              <a:t>Social</a:t>
            </a:r>
            <a:r>
              <a:rPr lang="de-DE" dirty="0" smtClean="0">
                <a:solidFill>
                  <a:srgbClr val="B1C800"/>
                </a:solidFill>
              </a:rPr>
              <a:t>-Media</a:t>
            </a:r>
            <a:endParaRPr lang="de-DE" dirty="0">
              <a:solidFill>
                <a:srgbClr val="B1C800"/>
              </a:solidFill>
            </a:endParaRPr>
          </a:p>
        </p:txBody>
      </p:sp>
      <p:sp>
        <p:nvSpPr>
          <p:cNvPr id="7" name="AutoShape 2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://img.wallpaperstock.net:81/fabolous-cool-wallpapers_32277_1600x1200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212"/>
            <a:ext cx="2503097" cy="813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844824"/>
            <a:ext cx="3392660" cy="230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99344"/>
            <a:ext cx="4283968" cy="35849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3" y="3926128"/>
            <a:ext cx="1949271" cy="26712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8" y="2530475"/>
            <a:ext cx="2398116" cy="27913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5589240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HelpStars pflegt seine Community auf allen großen </a:t>
            </a:r>
            <a:r>
              <a:rPr lang="de-DE" dirty="0" err="1" smtClean="0"/>
              <a:t>Social</a:t>
            </a:r>
            <a:r>
              <a:rPr lang="de-DE" dirty="0" smtClean="0"/>
              <a:t>-Media-Plattformen.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o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Marketing&amp;Kommunikation_Präsentation">
      <a:majorFont>
        <a:latin typeface="ORKMedium"/>
        <a:ea typeface=""/>
        <a:cs typeface=""/>
      </a:majorFont>
      <a:minorFont>
        <a:latin typeface="ORK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lnDef>
  </a:objectDefaults>
  <a:extraClrSchemeLst>
    <a:extraClrScheme>
      <a:clrScheme name="Marketing&amp;Kommunikation_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&amp;Kommunikation_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keting&amp;Kommunikation_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&amp;Kommunikation_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&amp;Kommunikation_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&amp;Kommunikation_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&amp;Kommunikation_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ORKRegular</vt:lpstr>
      <vt:lpstr>Times New Roman</vt:lpstr>
      <vt:lpstr>Symbol</vt:lpstr>
      <vt:lpstr>ORKMedium</vt:lpstr>
      <vt:lpstr>Wingdings</vt:lpstr>
      <vt:lpstr>MaKo</vt:lpstr>
      <vt:lpstr>PowerPoint-Präsentation</vt:lpstr>
      <vt:lpstr>Grundsätzliches</vt:lpstr>
      <vt:lpstr>Selbstverständnis</vt:lpstr>
      <vt:lpstr>Aufbau des Portals</vt:lpstr>
      <vt:lpstr>„Content is king!“</vt:lpstr>
      <vt:lpstr>Kurz gesagt: </vt:lpstr>
      <vt:lpstr>Feedbacks der User/innen</vt:lpstr>
      <vt:lpstr>PowerPoint-Präsentation</vt:lpstr>
      <vt:lpstr>Social-Media</vt:lpstr>
      <vt:lpstr>Vermarktungsbeispiele 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Ungersböck Renate (OeRK)</dc:creator>
  <cp:lastModifiedBy>Obernosterer Sarah (OeRK)</cp:lastModifiedBy>
  <cp:revision>131</cp:revision>
  <cp:lastPrinted>2012-09-17T12:14:22Z</cp:lastPrinted>
  <dcterms:modified xsi:type="dcterms:W3CDTF">2012-11-16T14:04:53Z</dcterms:modified>
</cp:coreProperties>
</file>